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6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7"/>
    <p:restoredTop sz="96405"/>
  </p:normalViewPr>
  <p:slideViewPr>
    <p:cSldViewPr snapToGrid="0" snapToObjects="1">
      <p:cViewPr varScale="1">
        <p:scale>
          <a:sx n="144" d="100"/>
          <a:sy n="144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082A-1071-E04C-907D-58208D9F9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Train Domain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14030-0522-AB44-90C8-E4CE916CE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FSI, Rules and CCL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0ACAE-2689-C64C-9D9D-5827B7005D2F}"/>
              </a:ext>
            </a:extLst>
          </p:cNvPr>
          <p:cNvSpPr txBox="1"/>
          <p:nvPr/>
        </p:nvSpPr>
        <p:spPr>
          <a:xfrm>
            <a:off x="145914" y="256107"/>
            <a:ext cx="43815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Sage Health Technology</a:t>
            </a:r>
          </a:p>
          <a:p>
            <a:pPr algn="ctr"/>
            <a:r>
              <a:rPr lang="en-US" dirty="0"/>
              <a:t>Travis Cazes </a:t>
            </a:r>
          </a:p>
          <a:p>
            <a:pPr algn="ctr"/>
            <a:r>
              <a:rPr lang="en-US" dirty="0"/>
              <a:t>CCL &amp; </a:t>
            </a:r>
            <a:r>
              <a:rPr lang="en-US" dirty="0" err="1"/>
              <a:t>MPage</a:t>
            </a:r>
            <a:r>
              <a:rPr lang="en-US" dirty="0"/>
              <a:t> Developer, </a:t>
            </a:r>
            <a:r>
              <a:rPr lang="en-US" dirty="0" err="1"/>
              <a:t>BComm</a:t>
            </a:r>
            <a:r>
              <a:rPr lang="en-US" dirty="0"/>
              <a:t>, PMP</a:t>
            </a:r>
          </a:p>
        </p:txBody>
      </p:sp>
    </p:spTree>
    <p:extLst>
      <p:ext uri="{BB962C8B-B14F-4D97-AF65-F5344CB8AC3E}">
        <p14:creationId xmlns:p14="http://schemas.microsoft.com/office/powerpoint/2010/main" val="3751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C97C-25FE-AE48-AFBF-DBBEF2E2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D5A4-E525-3346-B529-79E9C1FEE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Training Environments can take thousands of hours to setup manually, EACH SETUP!</a:t>
            </a:r>
          </a:p>
          <a:p>
            <a:pPr lvl="1"/>
            <a:r>
              <a:rPr lang="en-US" dirty="0"/>
              <a:t>These hours take away from other important projects reducing staff capacity</a:t>
            </a:r>
          </a:p>
          <a:p>
            <a:r>
              <a:rPr lang="en-US" dirty="0"/>
              <a:t>Over time the domain gets further away from being PROD-like. </a:t>
            </a:r>
          </a:p>
          <a:p>
            <a:pPr lvl="1"/>
            <a:r>
              <a:rPr lang="en-US" dirty="0"/>
              <a:t>“Imagine if you will” becomes common for educators and training experience degrades</a:t>
            </a:r>
          </a:p>
          <a:p>
            <a:r>
              <a:rPr lang="en-US" dirty="0"/>
              <a:t>No redundancy for if a train domain goes down.</a:t>
            </a:r>
          </a:p>
          <a:p>
            <a:r>
              <a:rPr lang="en-US" dirty="0"/>
              <a:t>Practice environments are often separate domains adding to hosting costs</a:t>
            </a:r>
          </a:p>
          <a:p>
            <a:r>
              <a:rPr lang="en-US" dirty="0"/>
              <a:t>Manual entry is painful, repetitive and exhausting</a:t>
            </a:r>
          </a:p>
        </p:txBody>
      </p:sp>
    </p:spTree>
    <p:extLst>
      <p:ext uri="{BB962C8B-B14F-4D97-AF65-F5344CB8AC3E}">
        <p14:creationId xmlns:p14="http://schemas.microsoft.com/office/powerpoint/2010/main" val="226833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6CFD-A001-EE4F-927E-A4499856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Train Domain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EA7A8-3543-2647-B4A3-A033F1E0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031" y="1668163"/>
            <a:ext cx="11267036" cy="53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9487-952E-CD46-A244-9A01D55D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Training Domain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C893-3F3D-2F4B-907B-1AF8C46F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Build as much TRAIN (CERT or MOCK as well) reference data into PROD as possible, then deactivate (reference data only)</a:t>
            </a:r>
          </a:p>
          <a:p>
            <a:r>
              <a:rPr lang="en-US" dirty="0"/>
              <a:t>When copy down from PROD occurs, reactivate reference data via scripts (</a:t>
            </a:r>
            <a:r>
              <a:rPr lang="en-US" dirty="0" err="1"/>
              <a:t>eg.</a:t>
            </a:r>
            <a:r>
              <a:rPr lang="en-US" dirty="0"/>
              <a:t> Train and practice user accounts)</a:t>
            </a:r>
          </a:p>
          <a:p>
            <a:r>
              <a:rPr lang="en-US" dirty="0"/>
              <a:t>Load data using HL7 Messages via FSI, Rules and CCL execute to complete build</a:t>
            </a:r>
          </a:p>
          <a:p>
            <a:pPr lvl="1"/>
            <a:r>
              <a:rPr lang="en-US" dirty="0"/>
              <a:t>Filling the hospital up to 80% full gives more data to work with and gives a more prod-like environment</a:t>
            </a:r>
          </a:p>
          <a:p>
            <a:r>
              <a:rPr lang="en-US" dirty="0"/>
              <a:t>Using domain security, we can separate practice accounts from training accounts (if in scope)</a:t>
            </a:r>
          </a:p>
          <a:p>
            <a:r>
              <a:rPr lang="en-US" dirty="0"/>
              <a:t>Create self assessment tools (if in scope using CCLs to compare work)</a:t>
            </a:r>
          </a:p>
          <a:p>
            <a:pPr lvl="1"/>
            <a:r>
              <a:rPr lang="en-US" dirty="0"/>
              <a:t>Users can check to see if they completed the requested tasks correctly on practice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1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194A-A088-4449-804C-E63617C5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strategy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222F47-9AF2-C645-BF26-1FEC5B20E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757" y="-268120"/>
            <a:ext cx="10960443" cy="75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20CE-701A-B842-BADE-FA30FE8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New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D24C-49B8-A745-BDF9-D0D33CC9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 anchor="t"/>
          <a:lstStyle/>
          <a:p>
            <a:r>
              <a:rPr lang="en-US" dirty="0"/>
              <a:t>Rapid refresh, significantly reduces hours to refresh from PROD (only takes a few hours of effort)</a:t>
            </a:r>
          </a:p>
          <a:p>
            <a:r>
              <a:rPr lang="en-US" dirty="0"/>
              <a:t>Production-like environment for better training</a:t>
            </a:r>
          </a:p>
          <a:p>
            <a:r>
              <a:rPr lang="en-US" dirty="0"/>
              <a:t>Allows educators to focus on content and training</a:t>
            </a:r>
          </a:p>
          <a:p>
            <a:r>
              <a:rPr lang="en-US" dirty="0"/>
              <a:t>Saves many hours and issues inherent with manual entry</a:t>
            </a:r>
          </a:p>
          <a:p>
            <a:r>
              <a:rPr lang="en-US" dirty="0"/>
              <a:t>Preloaded reference data available in other domains copied</a:t>
            </a:r>
          </a:p>
          <a:p>
            <a:r>
              <a:rPr lang="en-US" dirty="0"/>
              <a:t>Changes to Train domains are much easier to make</a:t>
            </a:r>
          </a:p>
        </p:txBody>
      </p:sp>
    </p:spTree>
    <p:extLst>
      <p:ext uri="{BB962C8B-B14F-4D97-AF65-F5344CB8AC3E}">
        <p14:creationId xmlns:p14="http://schemas.microsoft.com/office/powerpoint/2010/main" val="18557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23BF-08C2-7244-BBB5-9EFD286F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0EAC-562D-224C-8C73-EF3B6156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91898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Manual Load</a:t>
            </a:r>
          </a:p>
          <a:p>
            <a:pPr lvl="1"/>
            <a:r>
              <a:rPr lang="en-US" dirty="0"/>
              <a:t>On average it takes 500-1000 hours to manually load a train environment, each time a domain is setup.  </a:t>
            </a:r>
          </a:p>
          <a:p>
            <a:pPr lvl="1"/>
            <a:r>
              <a:rPr lang="en-US" dirty="0"/>
              <a:t>At an average of $30 per hour, you are spending $15,000 -$30,000 to setup the training domain, EACH TIME!</a:t>
            </a:r>
          </a:p>
          <a:p>
            <a:pPr lvl="1"/>
            <a:r>
              <a:rPr lang="en-US" dirty="0"/>
              <a:t>Reduces capacity for other tasks that could be done by staff (also painful and repetitive).</a:t>
            </a:r>
          </a:p>
          <a:p>
            <a:pPr lvl="1"/>
            <a:r>
              <a:rPr lang="en-US" dirty="0"/>
              <a:t>The domain also gets out of synch from prod and degrades the training experience (once every 3-4 years)</a:t>
            </a:r>
          </a:p>
          <a:p>
            <a:r>
              <a:rPr lang="en-US" dirty="0"/>
              <a:t>Automated Load</a:t>
            </a:r>
          </a:p>
          <a:p>
            <a:pPr lvl="1"/>
            <a:r>
              <a:rPr lang="en-US" dirty="0"/>
              <a:t>Once a build is complete, it only takes a few hours to setup the next copy from PROD</a:t>
            </a:r>
          </a:p>
          <a:p>
            <a:pPr lvl="2"/>
            <a:r>
              <a:rPr lang="en-US" dirty="0"/>
              <a:t>EACH TIME A TRAIN DOMAIN IS SETUP!</a:t>
            </a:r>
          </a:p>
          <a:p>
            <a:pPr lvl="1"/>
            <a:r>
              <a:rPr lang="en-US" dirty="0"/>
              <a:t>Training experience is far less costly setup</a:t>
            </a:r>
          </a:p>
          <a:p>
            <a:pPr lvl="1"/>
            <a:r>
              <a:rPr lang="en-US" dirty="0"/>
              <a:t>Provides redundant Training environments</a:t>
            </a:r>
          </a:p>
          <a:p>
            <a:pPr lvl="1"/>
            <a:r>
              <a:rPr lang="en-US" dirty="0"/>
              <a:t>Far less problems to troubleshoot</a:t>
            </a:r>
          </a:p>
          <a:p>
            <a:pPr lvl="1"/>
            <a:r>
              <a:rPr lang="en-US" dirty="0"/>
              <a:t>Practice and training domains can be shared to reduce hosting costs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6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46C9-99A7-8044-9A1A-B0588CC9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Travis Cazes?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907B-BA67-C642-BCA7-41C7E75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49855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Experience implementing this setup</a:t>
            </a:r>
          </a:p>
          <a:p>
            <a:pPr lvl="1"/>
            <a:r>
              <a:rPr lang="en-US" dirty="0"/>
              <a:t>Developed the knowledge and experience to implement this successfully</a:t>
            </a:r>
          </a:p>
          <a:p>
            <a:pPr lvl="1"/>
            <a:r>
              <a:rPr lang="en-US" dirty="0"/>
              <a:t>Understand the design and build and impacts </a:t>
            </a:r>
          </a:p>
          <a:p>
            <a:r>
              <a:rPr lang="en-US" dirty="0"/>
              <a:t>Have all the templates (for ADTs, rules, orders) and patient data available which greatly reduces build time</a:t>
            </a:r>
          </a:p>
          <a:p>
            <a:r>
              <a:rPr lang="en-US" dirty="0"/>
              <a:t>Quickly implement solution without impacting current projects</a:t>
            </a:r>
          </a:p>
          <a:p>
            <a:r>
              <a:rPr lang="en-US" dirty="0"/>
              <a:t>Thorough knowledge transfer, this project will elevate employee skills in Cerner tools/functionality</a:t>
            </a:r>
          </a:p>
          <a:p>
            <a:r>
              <a:rPr lang="en-US" dirty="0"/>
              <a:t>Skill Highlights</a:t>
            </a:r>
          </a:p>
          <a:p>
            <a:pPr lvl="1"/>
            <a:r>
              <a:rPr lang="en-US" dirty="0"/>
              <a:t>16 years experience working with Cerner and related roll outs</a:t>
            </a:r>
          </a:p>
          <a:p>
            <a:pPr lvl="1"/>
            <a:r>
              <a:rPr lang="en-US" dirty="0"/>
              <a:t>5 years CCL Full time development experience</a:t>
            </a:r>
          </a:p>
          <a:p>
            <a:pPr lvl="1"/>
            <a:r>
              <a:rPr lang="en-US" dirty="0" err="1"/>
              <a:t>MPage</a:t>
            </a:r>
            <a:r>
              <a:rPr lang="en-US" dirty="0"/>
              <a:t> developer for Cerner</a:t>
            </a:r>
          </a:p>
          <a:p>
            <a:pPr lvl="1"/>
            <a:r>
              <a:rPr lang="en-US" dirty="0"/>
              <a:t>Project Management Professional Designation</a:t>
            </a:r>
          </a:p>
          <a:p>
            <a:pPr lvl="1"/>
            <a:r>
              <a:rPr lang="en-US" dirty="0"/>
              <a:t>Cerner FSI Certified</a:t>
            </a:r>
          </a:p>
        </p:txBody>
      </p:sp>
    </p:spTree>
    <p:extLst>
      <p:ext uri="{BB962C8B-B14F-4D97-AF65-F5344CB8AC3E}">
        <p14:creationId xmlns:p14="http://schemas.microsoft.com/office/powerpoint/2010/main" val="360329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8BE6-947E-524B-9522-93FA9C69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Plan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DA55-2AF7-5E40-8CCE-3BE8646E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/>
              <a:t>Phase 1 – Develop Project Plan</a:t>
            </a:r>
          </a:p>
          <a:p>
            <a:pPr lvl="1"/>
            <a:r>
              <a:rPr lang="en-US" dirty="0"/>
              <a:t>Identify current process you are using for your training environment load/work effort </a:t>
            </a:r>
          </a:p>
          <a:p>
            <a:pPr lvl="1"/>
            <a:r>
              <a:rPr lang="en-US" dirty="0"/>
              <a:t>Determine what pieces are in scope/out of scope </a:t>
            </a:r>
          </a:p>
          <a:p>
            <a:pPr lvl="1"/>
            <a:r>
              <a:rPr lang="en-US" dirty="0"/>
              <a:t>Meet with Education stakeholders to confirm high level scope </a:t>
            </a:r>
          </a:p>
          <a:p>
            <a:pPr lvl="1"/>
            <a:r>
              <a:rPr lang="en-US" dirty="0"/>
              <a:t>Identify resources to assist with customization (locations, relevant pieces, interfaces and transition of knowledge) who does what needs to be identified.</a:t>
            </a:r>
          </a:p>
          <a:p>
            <a:pPr lvl="1"/>
            <a:r>
              <a:rPr lang="en-US" dirty="0"/>
              <a:t>Determine work effort, costs, schedule for meeting the requirements based on current resources. </a:t>
            </a:r>
          </a:p>
          <a:p>
            <a:r>
              <a:rPr lang="en-US" dirty="0"/>
              <a:t>Phase 2 – Evaluate</a:t>
            </a:r>
          </a:p>
          <a:p>
            <a:pPr lvl="1"/>
            <a:r>
              <a:rPr lang="en-US" dirty="0"/>
              <a:t>Invoice for Phase 1</a:t>
            </a:r>
          </a:p>
          <a:p>
            <a:pPr lvl="1"/>
            <a:r>
              <a:rPr lang="en-US" dirty="0"/>
              <a:t>Create fixed quote for execution of project</a:t>
            </a:r>
          </a:p>
          <a:p>
            <a:r>
              <a:rPr lang="en-US" dirty="0"/>
              <a:t>Phase 3 – Execute the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5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726</TotalTime>
  <Words>647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Automating Train Domain Strategy</vt:lpstr>
      <vt:lpstr>The Problem</vt:lpstr>
      <vt:lpstr>Common Train Domain Strategy</vt:lpstr>
      <vt:lpstr>New Training Domain Strategy</vt:lpstr>
      <vt:lpstr>New strategy</vt:lpstr>
      <vt:lpstr>Benefits of New Strategy</vt:lpstr>
      <vt:lpstr>Business Case</vt:lpstr>
      <vt:lpstr>Why Travis Cazes?</vt:lpstr>
      <vt:lpstr>Proposed Plan of Action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Training Environment</dc:title>
  <dc:creator>Travis Cazes</dc:creator>
  <cp:lastModifiedBy>Travis Cazes</cp:lastModifiedBy>
  <cp:revision>28</cp:revision>
  <dcterms:created xsi:type="dcterms:W3CDTF">2020-04-24T04:04:37Z</dcterms:created>
  <dcterms:modified xsi:type="dcterms:W3CDTF">2021-07-14T19:41:35Z</dcterms:modified>
</cp:coreProperties>
</file>